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3" r:id="rId18"/>
    <p:sldId id="272" r:id="rId19"/>
    <p:sldId id="269" r:id="rId20"/>
    <p:sldId id="270" r:id="rId21"/>
    <p:sldId id="271" r:id="rId22"/>
  </p:sldIdLst>
  <p:sldSz cx="9144000" cy="5143500"/>
  <p:notesSz cx="6858000" cy="9144000"/>
  <p:embeddedFontLst>
    <p:embeddedFont>
      <p:font typeface="Merriweather" panose="00000400000000000000"/>
      <p:regular r:id="rId26"/>
    </p:embeddedFont>
    <p:embeddedFont>
      <p:font typeface="Roboto" panose="02000000000000000000"/>
      <p:regular r:id="rId27"/>
    </p:embeddedFont>
    <p:embeddedFont>
      <p:font typeface="Work Sans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74E517F-B75B-4A01-B589-205E02E3A9C2}" styleName="Table_0">
    <a:wholeTbl>
      <a:tcTxStyle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8788e7311_2_8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g258788e7311_2_8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8788e7311_2_26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g258788e7311_2_26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9115bb9fe_0_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9115bb9fe_0_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8788e7311_2_27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" name="Google Shape;342;g258788e7311_2_27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8788e7311_2_28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4" name="Google Shape;354;g258788e7311_2_28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8788e7311_2_29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" name="Google Shape;366;g258788e7311_2_29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9115bb9fe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9115bb9fe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8788e7311_0_15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1" name="Google Shape;401;g258788e7311_0_15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8788e7311_2_9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g258788e7311_2_9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8788e7311_2_13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g258788e7311_2_1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ec2a7b5f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ec2a7b5f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8788e7311_2_17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" name="Google Shape;247;g258788e7311_2_17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8788e7311_2_22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g258788e7311_2_2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8788e7311_2_23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3" name="Google Shape;283;g258788e7311_2_2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9115bb9fe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9115bb9fe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9115bb9fe_0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9115bb9fe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dk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533400" y="1028700"/>
            <a:ext cx="785164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3700" bIns="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4200"/>
              <a:buFont typeface="Arial" panose="020B0604020202020204"/>
              <a:buNone/>
              <a:defRPr sz="4200" b="1">
                <a:solidFill>
                  <a:srgbClr val="4CE0E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type="subTitle" idx="1"/>
          </p:nvPr>
        </p:nvSpPr>
        <p:spPr>
          <a:xfrm>
            <a:off x="533400" y="2421402"/>
            <a:ext cx="7854696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13700" bIns="34275" anchor="t" anchorCtr="0">
            <a:noAutofit/>
          </a:bodyPr>
          <a:lstStyle>
            <a:lvl1pPr marR="38100" lvl="0" algn="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type="body" idx="1"/>
          </p:nvPr>
        </p:nvSpPr>
        <p:spPr>
          <a:xfrm>
            <a:off x="457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1pPr>
            <a:lvl2pPr marL="914400" lvl="1" indent="-3175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  <a:defRPr sz="1800"/>
            </a:lvl2pPr>
            <a:lvl3pPr marL="1371600" lvl="2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⮚"/>
              <a:defRPr sz="1500"/>
            </a:lvl3pPr>
            <a:lvl4pPr marL="1828800" lvl="3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 sz="1400"/>
            </a:lvl4pPr>
            <a:lvl5pPr marL="2286000" lvl="4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 sz="1400"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type="body" idx="2"/>
          </p:nvPr>
        </p:nvSpPr>
        <p:spPr>
          <a:xfrm>
            <a:off x="4648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1pPr>
            <a:lvl2pPr marL="914400" lvl="1" indent="-3175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  <a:defRPr sz="1800"/>
            </a:lvl2pPr>
            <a:lvl3pPr marL="1371600" lvl="2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⮚"/>
              <a:defRPr sz="1500"/>
            </a:lvl3pPr>
            <a:lvl4pPr marL="1828800" lvl="3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 sz="1400"/>
            </a:lvl4pPr>
            <a:lvl5pPr marL="2286000" lvl="4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 sz="1400"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9" name="Google Shape;79;p16"/>
          <p:cNvSpPr txBox="1"/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body" idx="1"/>
          </p:nvPr>
        </p:nvSpPr>
        <p:spPr>
          <a:xfrm>
            <a:off x="402300" y="780891"/>
            <a:ext cx="8251031" cy="36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2pPr>
            <a:lvl3pPr marL="1371600" lvl="2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3pPr>
            <a:lvl4pPr marL="1828800" lvl="3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4pPr>
            <a:lvl5pPr marL="2286000" lvl="4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457200" y="52863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oter">
  <p:cSld name="Blank with Foot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5" name="Google Shape;85;p17"/>
          <p:cNvSpPr txBox="1"/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57200" y="52863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type="body" idx="1"/>
          </p:nvPr>
        </p:nvSpPr>
        <p:spPr>
          <a:xfrm>
            <a:off x="457200" y="1451373"/>
            <a:ext cx="8229600" cy="329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1pPr>
            <a:lvl2pPr marL="914400" lvl="1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2pPr>
            <a:lvl3pPr marL="1371600" lvl="2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3pPr>
            <a:lvl4pPr marL="1828800" lvl="3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4pPr>
            <a:lvl5pPr marL="2286000" lvl="4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530352" y="987552"/>
            <a:ext cx="7772400" cy="10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4200"/>
              <a:buFont typeface="Arial" panose="020B0604020202020204"/>
              <a:buNone/>
              <a:defRPr sz="4200" b="1" cap="none">
                <a:solidFill>
                  <a:srgbClr val="4AE3A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type="body" idx="1"/>
          </p:nvPr>
        </p:nvSpPr>
        <p:spPr>
          <a:xfrm>
            <a:off x="530352" y="2028498"/>
            <a:ext cx="7772400" cy="113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type="body" idx="1"/>
          </p:nvPr>
        </p:nvSpPr>
        <p:spPr>
          <a:xfrm>
            <a:off x="457200" y="1391436"/>
            <a:ext cx="4040188" cy="49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 b="1"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type="body" idx="2"/>
          </p:nvPr>
        </p:nvSpPr>
        <p:spPr>
          <a:xfrm>
            <a:off x="4645026" y="1394819"/>
            <a:ext cx="4041775" cy="49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 b="1"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type="body" idx="3"/>
          </p:nvPr>
        </p:nvSpPr>
        <p:spPr>
          <a:xfrm>
            <a:off x="457200" y="1885950"/>
            <a:ext cx="4040188" cy="288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lvl="0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⮚"/>
              <a:defRPr sz="1700"/>
            </a:lvl1pPr>
            <a:lvl2pPr marL="914400" lvl="1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⮚"/>
              <a:defRPr sz="1500"/>
            </a:lvl2pPr>
            <a:lvl3pPr marL="1371600" lvl="2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 sz="14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⮚"/>
              <a:defRPr sz="12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⮚"/>
              <a:defRPr sz="1200"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type="body" idx="4"/>
          </p:nvPr>
        </p:nvSpPr>
        <p:spPr>
          <a:xfrm>
            <a:off x="4645026" y="1885950"/>
            <a:ext cx="4041775" cy="288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lvl="0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⮚"/>
              <a:defRPr sz="1700"/>
            </a:lvl1pPr>
            <a:lvl2pPr marL="914400" lvl="1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⮚"/>
              <a:defRPr sz="1500"/>
            </a:lvl2pPr>
            <a:lvl3pPr marL="1371600" lvl="2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 sz="14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⮚"/>
              <a:defRPr sz="12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⮚"/>
              <a:defRPr sz="1200"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57200" y="528066"/>
            <a:ext cx="8305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 panose="020B0604020202020204"/>
              <a:buNone/>
              <a:defRPr sz="3800" b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3"/>
        </a:solidFill>
        <a:effectLst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85800" y="385764"/>
            <a:ext cx="2743200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 panose="020B0604020202020204"/>
              <a:buNone/>
              <a:defRPr sz="2000" b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type="body" idx="1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00" tIns="34275" rIns="13700" bIns="34275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700"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type="body" idx="2"/>
          </p:nvPr>
        </p:nvSpPr>
        <p:spPr>
          <a:xfrm>
            <a:off x="3575050" y="1257300"/>
            <a:ext cx="511175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lvl="0" indent="-3365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⮚"/>
              <a:defRPr sz="2100"/>
            </a:lvl1pPr>
            <a:lvl2pPr marL="914400" lvl="1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  <a:defRPr sz="1800"/>
            </a:lvl3pPr>
            <a:lvl4pPr marL="1828800" lvl="3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⮚"/>
              <a:defRPr sz="1500"/>
            </a:lvl4pPr>
            <a:lvl5pPr marL="2286000" lvl="4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 sz="1400"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 rot="-10380000" flipH="1">
            <a:off x="3165475" y="831056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500" dir="7500000" sx="98500" sy="100080" kx="10000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4"/>
          <p:cNvSpPr/>
          <p:nvPr/>
        </p:nvSpPr>
        <p:spPr>
          <a:xfrm rot="-10380000" flipH="1">
            <a:off x="8004175" y="4019551"/>
            <a:ext cx="155575" cy="116681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19685" dist="6350" dir="12900000" algn="tl" rotWithShape="0">
              <a:srgbClr val="000000">
                <a:alpha val="46666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4"/>
          <p:cNvSpPr/>
          <p:nvPr/>
        </p:nvSpPr>
        <p:spPr>
          <a:xfrm rot="10800000" flipH="1">
            <a:off x="-9525" y="4362450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24"/>
          <p:cNvSpPr/>
          <p:nvPr/>
        </p:nvSpPr>
        <p:spPr>
          <a:xfrm rot="10800000" flipH="1">
            <a:off x="4381500" y="4664870"/>
            <a:ext cx="4762500" cy="478631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24"/>
          <p:cNvSpPr txBox="1"/>
          <p:nvPr>
            <p:ph type="title"/>
          </p:nvPr>
        </p:nvSpPr>
        <p:spPr>
          <a:xfrm>
            <a:off x="609600" y="882748"/>
            <a:ext cx="2212848" cy="118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 panose="020B0604020202020204"/>
              <a:buNone/>
              <a:defRPr sz="1500" b="1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type="body" idx="1"/>
          </p:nvPr>
        </p:nvSpPr>
        <p:spPr>
          <a:xfrm>
            <a:off x="609600" y="2121589"/>
            <a:ext cx="2209800" cy="163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34275" rIns="34275" bIns="34275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None/>
              <a:defRPr sz="1000"/>
            </a:lvl1pPr>
            <a:lvl2pPr marL="914400" lvl="1" indent="-2730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Char char="⮚"/>
              <a:defRPr sz="900"/>
            </a:lvl2pPr>
            <a:lvl3pPr marL="1371600" lvl="2" indent="-2667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⮚"/>
              <a:defRPr sz="8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⮚"/>
              <a:defRPr sz="7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⮚"/>
              <a:defRPr sz="700"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/>
          <p:nvPr>
            <p:ph type="pic" idx="2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24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457200" y="52863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type="body" idx="1"/>
          </p:nvPr>
        </p:nvSpPr>
        <p:spPr>
          <a:xfrm rot="5400000">
            <a:off x="2925961" y="-1017388"/>
            <a:ext cx="3292078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1pPr>
            <a:lvl2pPr marL="914400" lvl="1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2pPr>
            <a:lvl3pPr marL="1371600" lvl="2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3pPr>
            <a:lvl4pPr marL="1828800" lvl="3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4pPr>
            <a:lvl5pPr marL="2286000" lvl="4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 rot="5400000">
            <a:off x="5703689" y="1611513"/>
            <a:ext cx="390882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type="body" idx="1"/>
          </p:nvPr>
        </p:nvSpPr>
        <p:spPr>
          <a:xfrm rot="5400000">
            <a:off x="1512689" y="-369687"/>
            <a:ext cx="3908822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1pPr>
            <a:lvl2pPr marL="914400" lvl="1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2pPr>
            <a:lvl3pPr marL="1371600" lvl="2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3pPr>
            <a:lvl4pPr marL="1828800" lvl="3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4pPr>
            <a:lvl5pPr marL="2286000" lvl="4" indent="-298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  <a:defRPr/>
            </a:lvl5pPr>
            <a:lvl6pPr marL="2743200" lvl="5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marL="3200400" lvl="6" indent="-29845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457200" y="52863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type="ftr" idx="11"/>
          </p:nvPr>
        </p:nvSpPr>
        <p:spPr>
          <a:xfrm>
            <a:off x="7239000" y="4857750"/>
            <a:ext cx="1447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10"/>
          <p:cNvSpPr txBox="1"/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 panose="00000400000000000000"/>
              <a:buNone/>
              <a:defRPr>
                <a:solidFill>
                  <a:schemeClr val="l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2.png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57200" y="52863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type="body" idx="1"/>
          </p:nvPr>
        </p:nvSpPr>
        <p:spPr>
          <a:xfrm>
            <a:off x="457200" y="1451373"/>
            <a:ext cx="8229600" cy="329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Noto Sans Symbols"/>
              <a:buChar char="⚫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Noto Sans Symbols"/>
              <a:buChar char="⚫"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 panose="020B0604020202020204"/>
              <a:buChar char="•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64" name="Google Shape;64;p13"/>
          <p:cNvCxnSpPr/>
          <p:nvPr/>
        </p:nvCxnSpPr>
        <p:spPr>
          <a:xfrm>
            <a:off x="466725" y="4667501"/>
            <a:ext cx="8198644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" name="Google Shape;65;p13"/>
          <p:cNvPicPr preferRelativeResize="0"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477442" y="4759643"/>
            <a:ext cx="571453" cy="1645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48.png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7.png"/><Relationship Id="rId7" Type="http://schemas.openxmlformats.org/officeDocument/2006/relationships/image" Target="../media/image21.jpeg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GIF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1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ctrTitle"/>
          </p:nvPr>
        </p:nvSpPr>
        <p:spPr>
          <a:xfrm>
            <a:off x="670500" y="1280650"/>
            <a:ext cx="8473500" cy="14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370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891"/>
              <a:buFont typeface="Arial" panose="020B0604020202020204"/>
              <a:buNone/>
            </a:pPr>
            <a:r>
              <a:rPr lang="en-GB" sz="2485">
                <a:solidFill>
                  <a:srgbClr val="1A1A1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BATTERY THERMAL MANAGEMENT USING HEAT PIPE INTEGRATED IMMERSION COOLING AND AIR CONDITIONING SYSTEM</a:t>
            </a:r>
            <a:endParaRPr sz="234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438850" y="4646296"/>
            <a:ext cx="8252579" cy="389370"/>
            <a:chOff x="595293" y="6195061"/>
            <a:chExt cx="11003439" cy="519160"/>
          </a:xfrm>
        </p:grpSpPr>
        <p:sp>
          <p:nvSpPr>
            <p:cNvPr id="148" name="Google Shape;148;p28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51" name="Google Shape;151;p28"/>
          <p:cNvSpPr txBox="1"/>
          <p:nvPr/>
        </p:nvSpPr>
        <p:spPr>
          <a:xfrm>
            <a:off x="2703136" y="241166"/>
            <a:ext cx="4572000" cy="8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KONGU ENGINEERING COLLEGE</a:t>
            </a:r>
            <a:r>
              <a:rPr lang="en-GB" sz="1400" b="1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1400" b="1" i="0" u="none" strike="noStrike" cap="none">
              <a:solidFill>
                <a:schemeClr val="accen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i="0" u="none" strike="noStrike" cap="none">
                <a:solidFill>
                  <a:srgbClr val="54632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PERUNDURAI ERODE-638060</a:t>
            </a:r>
            <a:endParaRPr sz="900" b="1" i="0" u="none" strike="noStrike" cap="none">
              <a:solidFill>
                <a:srgbClr val="54632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AUTOMOBILE ENGINEERING</a:t>
            </a:r>
            <a:endParaRPr sz="1400" b="1" i="0" u="none" strike="noStrike" cap="none">
              <a:solidFill>
                <a:srgbClr val="0000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66044" y="4253984"/>
            <a:ext cx="771973" cy="33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72804" y="4144836"/>
            <a:ext cx="1214754" cy="43729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851270" y="3556826"/>
            <a:ext cx="15812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association with:</a:t>
            </a:r>
            <a:endParaRPr sz="9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55" name="Google Shape;155;p28" descr="F:\KEC\IIC\EMDC Logo.jp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0446" y="4057399"/>
            <a:ext cx="582863" cy="62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 descr="G:\TBI\TBI@KEC Logos\K Transform\6-5x4 product centre.jp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72804" y="254830"/>
            <a:ext cx="859667" cy="819455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4412693" y="3415291"/>
            <a:ext cx="45720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75A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Mentor with Designation and Department:</a:t>
            </a:r>
            <a:endParaRPr sz="1400" b="1">
              <a:solidFill>
                <a:srgbClr val="0075A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GB" b="1">
                <a:solidFill>
                  <a:srgbClr val="0C0C0C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Dr. P. C. Murugan /Associate Professor / Auto. Engg.</a:t>
            </a:r>
            <a:endParaRPr sz="1400" b="1">
              <a:solidFill>
                <a:srgbClr val="0C0C0C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75A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Co-Mentor with Designation and Department:</a:t>
            </a:r>
            <a:endParaRPr sz="1400" b="1">
              <a:solidFill>
                <a:srgbClr val="0075A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GB" b="1">
                <a:solidFill>
                  <a:srgbClr val="0C0C0C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Mr. K.Nithyanandhan / Assistant Professor / Auto. Engg.</a:t>
            </a:r>
            <a:endParaRPr b="1">
              <a:solidFill>
                <a:srgbClr val="0C0C0C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58" name="Google Shape;158;p28"/>
          <p:cNvPicPr preferRelativeResize="0"/>
          <p:nvPr>
            <p:ph type="body" idx="4294967295"/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55721" y="79057"/>
            <a:ext cx="508200" cy="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19" name="Google Shape;319;p37"/>
          <p:cNvGrpSpPr/>
          <p:nvPr/>
        </p:nvGrpSpPr>
        <p:grpSpPr>
          <a:xfrm>
            <a:off x="438850" y="4646296"/>
            <a:ext cx="8252579" cy="389370"/>
            <a:chOff x="595293" y="6195061"/>
            <a:chExt cx="11003439" cy="519160"/>
          </a:xfrm>
        </p:grpSpPr>
        <p:sp>
          <p:nvSpPr>
            <p:cNvPr id="320" name="Google Shape;320;p37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23" name="Google Shape;323;p37"/>
          <p:cNvSpPr txBox="1"/>
          <p:nvPr/>
        </p:nvSpPr>
        <p:spPr>
          <a:xfrm>
            <a:off x="1249680" y="418624"/>
            <a:ext cx="3952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CAD MODELLING</a:t>
            </a:r>
            <a:endParaRPr sz="2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1"/>
          <a:srcRect l="25750" t="19588" r="30846" b="23667"/>
          <a:stretch>
            <a:fillRect/>
          </a:stretch>
        </p:blipFill>
        <p:spPr>
          <a:xfrm>
            <a:off x="5034900" y="896725"/>
            <a:ext cx="3709402" cy="304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2"/>
          <a:srcRect l="25322" t="20032" r="31546" b="21046"/>
          <a:stretch>
            <a:fillRect/>
          </a:stretch>
        </p:blipFill>
        <p:spPr>
          <a:xfrm>
            <a:off x="1332675" y="977451"/>
            <a:ext cx="3709402" cy="318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/>
        </p:nvSpPr>
        <p:spPr>
          <a:xfrm>
            <a:off x="3881163" y="4160975"/>
            <a:ext cx="120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3D view</a:t>
            </a:r>
            <a:endParaRPr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27" name="Google Shape;327;p37"/>
          <p:cNvPicPr preferRelativeResize="0"/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55721" y="79057"/>
            <a:ext cx="508200" cy="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 rotWithShape="1">
          <a:blip r:embed="rId1"/>
          <a:srcRect l="30089" t="16646" r="24772" b="13729"/>
          <a:stretch>
            <a:fillRect/>
          </a:stretch>
        </p:blipFill>
        <p:spPr>
          <a:xfrm>
            <a:off x="4954600" y="798063"/>
            <a:ext cx="3660398" cy="354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 rotWithShape="1">
          <a:blip r:embed="rId2"/>
          <a:srcRect l="30827" t="28725" r="26576" b="19290"/>
          <a:stretch>
            <a:fillRect/>
          </a:stretch>
        </p:blipFill>
        <p:spPr>
          <a:xfrm>
            <a:off x="717350" y="1547475"/>
            <a:ext cx="4237262" cy="324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/>
        </p:nvSpPr>
        <p:spPr>
          <a:xfrm>
            <a:off x="1040425" y="393100"/>
            <a:ext cx="46164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CELL AND HEAT PIPE SETUP</a:t>
            </a:r>
            <a:endParaRPr sz="2400"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335" name="Google Shape;335;p38"/>
          <p:cNvGrpSpPr/>
          <p:nvPr/>
        </p:nvGrpSpPr>
        <p:grpSpPr>
          <a:xfrm>
            <a:off x="438850" y="4646296"/>
            <a:ext cx="8252513" cy="389475"/>
            <a:chOff x="595293" y="6195061"/>
            <a:chExt cx="11003350" cy="519300"/>
          </a:xfrm>
        </p:grpSpPr>
        <p:sp>
          <p:nvSpPr>
            <p:cNvPr id="336" name="Google Shape;336;p38"/>
            <p:cNvSpPr/>
            <p:nvPr/>
          </p:nvSpPr>
          <p:spPr>
            <a:xfrm>
              <a:off x="833143" y="6226094"/>
              <a:ext cx="10765500" cy="46200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848747" y="6272261"/>
              <a:ext cx="899100" cy="331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5293" y="6195061"/>
              <a:ext cx="213000" cy="51930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39" name="Google Shape;339;p38"/>
          <p:cNvPicPr preferRelativeResize="0"/>
          <p:nvPr>
            <p:ph type="body" idx="2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55721" y="79057"/>
            <a:ext cx="508200" cy="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9"/>
          <p:cNvGrpSpPr/>
          <p:nvPr/>
        </p:nvGrpSpPr>
        <p:grpSpPr>
          <a:xfrm>
            <a:off x="445994" y="4646296"/>
            <a:ext cx="8252579" cy="389370"/>
            <a:chOff x="595293" y="6195061"/>
            <a:chExt cx="11003439" cy="519160"/>
          </a:xfrm>
        </p:grpSpPr>
        <p:sp>
          <p:nvSpPr>
            <p:cNvPr id="345" name="Google Shape;345;p39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348" name="Google Shape;348;p39"/>
          <p:cNvPicPr preferRelativeResize="0"/>
          <p:nvPr/>
        </p:nvPicPr>
        <p:blipFill rotWithShape="1">
          <a:blip r:embed="rId1"/>
          <a:srcRect l="26656" t="17306" r="20242" b="14368"/>
          <a:stretch>
            <a:fillRect/>
          </a:stretch>
        </p:blipFill>
        <p:spPr>
          <a:xfrm>
            <a:off x="4809100" y="1234925"/>
            <a:ext cx="3634474" cy="29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 rotWithShape="1">
          <a:blip r:embed="rId2"/>
          <a:srcRect l="24517" t="18116" r="25181" b="14710"/>
          <a:stretch>
            <a:fillRect/>
          </a:stretch>
        </p:blipFill>
        <p:spPr>
          <a:xfrm>
            <a:off x="993925" y="1414350"/>
            <a:ext cx="3501874" cy="293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898674" y="482850"/>
            <a:ext cx="627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OVERALL BATTERY PACK SETUP</a:t>
            </a:r>
            <a:endParaRPr sz="2400"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51" name="Google Shape;351;p39"/>
          <p:cNvPicPr preferRelativeResize="0"/>
          <p:nvPr>
            <p:ph type="body" idx="4294967295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55721" y="79057"/>
            <a:ext cx="508200" cy="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357" name="Google Shape;357;p40"/>
          <p:cNvGrpSpPr/>
          <p:nvPr/>
        </p:nvGrpSpPr>
        <p:grpSpPr>
          <a:xfrm>
            <a:off x="438850" y="4646296"/>
            <a:ext cx="8252579" cy="389370"/>
            <a:chOff x="595293" y="6195061"/>
            <a:chExt cx="11003439" cy="519160"/>
          </a:xfrm>
        </p:grpSpPr>
        <p:sp>
          <p:nvSpPr>
            <p:cNvPr id="358" name="Google Shape;358;p40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361" name="Google Shape;361;p40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5721" y="79057"/>
            <a:ext cx="508159" cy="61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24075" y="1402198"/>
            <a:ext cx="7681425" cy="25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1250" y="835125"/>
            <a:ext cx="9144001" cy="37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5" name="Google Shape;815;p87" descr="Screenshot (152)"/>
          <p:cNvPicPr preferRelativeResize="0"/>
          <p:nvPr/>
        </p:nvPicPr>
        <p:blipFill rotWithShape="1">
          <a:blip r:embed="rId1"/>
          <a:srcRect l="25870" t="20972" r="-182" b="10249"/>
          <a:stretch>
            <a:fillRect/>
          </a:stretch>
        </p:blipFill>
        <p:spPr>
          <a:xfrm>
            <a:off x="5038725" y="418465"/>
            <a:ext cx="2878455" cy="176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7" descr="Screenshot (153)"/>
          <p:cNvPicPr preferRelativeResize="0"/>
          <p:nvPr/>
        </p:nvPicPr>
        <p:blipFill rotWithShape="1">
          <a:blip r:embed="rId2"/>
          <a:srcRect l="25870" t="20843" r="5" b="10824"/>
          <a:stretch>
            <a:fillRect/>
          </a:stretch>
        </p:blipFill>
        <p:spPr>
          <a:xfrm>
            <a:off x="1241425" y="445770"/>
            <a:ext cx="318008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87" descr="Screenshot (150)"/>
          <p:cNvPicPr preferRelativeResize="0"/>
          <p:nvPr/>
        </p:nvPicPr>
        <p:blipFill rotWithShape="1">
          <a:blip r:embed="rId3"/>
          <a:srcRect l="26203" t="21009" r="339" b="13471"/>
          <a:stretch>
            <a:fillRect/>
          </a:stretch>
        </p:blipFill>
        <p:spPr>
          <a:xfrm>
            <a:off x="961390" y="2405380"/>
            <a:ext cx="3610610" cy="213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7" descr="Screenshot (149)"/>
          <p:cNvPicPr preferRelativeResize="0"/>
          <p:nvPr>
            <p:ph type="body" idx="1"/>
          </p:nvPr>
        </p:nvPicPr>
        <p:blipFill rotWithShape="1">
          <a:blip r:embed="rId4"/>
          <a:srcRect l="25816" t="21542" r="130" b="9939"/>
          <a:stretch>
            <a:fillRect/>
          </a:stretch>
        </p:blipFill>
        <p:spPr>
          <a:xfrm>
            <a:off x="4852670" y="2405380"/>
            <a:ext cx="3250565" cy="19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8" name="Google Shape;828;p88"/>
          <p:cNvSpPr txBox="1"/>
          <p:nvPr/>
        </p:nvSpPr>
        <p:spPr>
          <a:xfrm>
            <a:off x="791845" y="528955"/>
            <a:ext cx="5171440" cy="49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00B05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MIVOLT Dielectric fluid </a:t>
            </a:r>
            <a:endParaRPr sz="3200" b="1" i="1">
              <a:solidFill>
                <a:srgbClr val="00B05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829" name="Google Shape;829;p88"/>
          <p:cNvPicPr preferRelativeResize="0"/>
          <p:nvPr/>
        </p:nvPicPr>
        <p:blipFill rotWithShape="1">
          <a:blip r:embed="rId1"/>
          <a:srcRect l="817" t="10555" r="4895" b="19918"/>
          <a:stretch>
            <a:fillRect/>
          </a:stretch>
        </p:blipFill>
        <p:spPr>
          <a:xfrm>
            <a:off x="791845" y="1224915"/>
            <a:ext cx="6920230" cy="292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41"/>
          <p:cNvGrpSpPr/>
          <p:nvPr/>
        </p:nvGrpSpPr>
        <p:grpSpPr>
          <a:xfrm>
            <a:off x="438850" y="4646296"/>
            <a:ext cx="8252579" cy="389370"/>
            <a:chOff x="595293" y="6195061"/>
            <a:chExt cx="11003439" cy="519160"/>
          </a:xfrm>
        </p:grpSpPr>
        <p:sp>
          <p:nvSpPr>
            <p:cNvPr id="370" name="Google Shape;370;p41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69" name="Google Shape;369;p41"/>
          <p:cNvGrpSpPr/>
          <p:nvPr/>
        </p:nvGrpSpPr>
        <p:grpSpPr>
          <a:xfrm>
            <a:off x="438850" y="4646296"/>
            <a:ext cx="8252579" cy="389370"/>
            <a:chOff x="595293" y="6195061"/>
            <a:chExt cx="11003439" cy="519160"/>
          </a:xfrm>
        </p:grpSpPr>
        <p:sp>
          <p:nvSpPr>
            <p:cNvPr id="370" name="Google Shape;370;p41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73" name="Google Shape;373;p41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303496" y="485299"/>
            <a:ext cx="6892290" cy="414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5721" y="79057"/>
            <a:ext cx="508159" cy="61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type="title"/>
          </p:nvPr>
        </p:nvSpPr>
        <p:spPr>
          <a:xfrm>
            <a:off x="783900" y="-44112"/>
            <a:ext cx="8229600" cy="857400"/>
          </a:xfrm>
          <a:prstGeom prst="rect">
            <a:avLst/>
          </a:prstGeom>
        </p:spPr>
        <p:txBody>
          <a:bodyPr spcFirstLastPara="1" wrap="square" lIns="0" tIns="3427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PLAN</a:t>
            </a:r>
            <a:endParaRPr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380" name="Google Shape;380;p42"/>
          <p:cNvGrpSpPr/>
          <p:nvPr/>
        </p:nvGrpSpPr>
        <p:grpSpPr>
          <a:xfrm>
            <a:off x="438850" y="4646296"/>
            <a:ext cx="8252513" cy="389475"/>
            <a:chOff x="595293" y="6195061"/>
            <a:chExt cx="11003350" cy="519300"/>
          </a:xfrm>
        </p:grpSpPr>
        <p:sp>
          <p:nvSpPr>
            <p:cNvPr id="381" name="Google Shape;381;p42"/>
            <p:cNvSpPr/>
            <p:nvPr/>
          </p:nvSpPr>
          <p:spPr>
            <a:xfrm>
              <a:off x="833143" y="6226094"/>
              <a:ext cx="10765500" cy="46200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848747" y="6272261"/>
              <a:ext cx="899100" cy="331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595293" y="6195061"/>
              <a:ext cx="213000" cy="51930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84" name="Google Shape;384;p42"/>
          <p:cNvPicPr preferRelativeResize="0"/>
          <p:nvPr/>
        </p:nvPicPr>
        <p:blipFill rotWithShape="1">
          <a:blip r:embed="rId1"/>
          <a:srcRect l="26656" t="15608" r="20242" b="14368"/>
          <a:stretch>
            <a:fillRect/>
          </a:stretch>
        </p:blipFill>
        <p:spPr>
          <a:xfrm>
            <a:off x="914400" y="1164050"/>
            <a:ext cx="1768502" cy="146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11900" y="1132063"/>
            <a:ext cx="2373598" cy="150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29000" y="1250238"/>
            <a:ext cx="2114525" cy="129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2"/>
          <p:cNvCxnSpPr>
            <a:stCxn id="384" idx="3"/>
            <a:endCxn id="385" idx="1"/>
          </p:cNvCxnSpPr>
          <p:nvPr/>
        </p:nvCxnSpPr>
        <p:spPr>
          <a:xfrm rot="10800000" flipH="1">
            <a:off x="2682902" y="1885517"/>
            <a:ext cx="1029000" cy="11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8" name="Google Shape;388;p42"/>
          <p:cNvCxnSpPr>
            <a:stCxn id="385" idx="3"/>
            <a:endCxn id="386" idx="1"/>
          </p:cNvCxnSpPr>
          <p:nvPr/>
        </p:nvCxnSpPr>
        <p:spPr>
          <a:xfrm>
            <a:off x="6085498" y="1885385"/>
            <a:ext cx="643500" cy="11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89" name="Google Shape;389;p4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11900" y="3127650"/>
            <a:ext cx="1846925" cy="1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100" y="3112025"/>
            <a:ext cx="1846925" cy="175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2"/>
          <p:cNvPicPr preferRelativeResize="0"/>
          <p:nvPr>
            <p:ph type="body" idx="1"/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55721" y="79057"/>
            <a:ext cx="508200" cy="6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2"/>
          <p:cNvCxnSpPr>
            <a:stCxn id="389" idx="1"/>
            <a:endCxn id="390" idx="3"/>
          </p:cNvCxnSpPr>
          <p:nvPr/>
        </p:nvCxnSpPr>
        <p:spPr>
          <a:xfrm flipH="1">
            <a:off x="2682900" y="3966438"/>
            <a:ext cx="1029000" cy="2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93" name="Google Shape;393;p42"/>
          <p:cNvPicPr preferRelativeResize="0"/>
          <p:nvPr/>
        </p:nvPicPr>
        <p:blipFill rotWithShape="1">
          <a:blip r:embed="rId7"/>
          <a:srcRect l="12230" t="-9650" r="19862" b="9650"/>
          <a:stretch>
            <a:fillRect/>
          </a:stretch>
        </p:blipFill>
        <p:spPr>
          <a:xfrm>
            <a:off x="6862800" y="3177388"/>
            <a:ext cx="1846925" cy="152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42"/>
          <p:cNvCxnSpPr>
            <a:stCxn id="393" idx="1"/>
            <a:endCxn id="389" idx="3"/>
          </p:cNvCxnSpPr>
          <p:nvPr/>
        </p:nvCxnSpPr>
        <p:spPr>
          <a:xfrm flipH="1">
            <a:off x="5558700" y="3942362"/>
            <a:ext cx="1304100" cy="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5" name="Google Shape;395;p42"/>
          <p:cNvSpPr txBox="1"/>
          <p:nvPr/>
        </p:nvSpPr>
        <p:spPr>
          <a:xfrm>
            <a:off x="1116650" y="2657738"/>
            <a:ext cx="588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Design upgradation</a:t>
            </a:r>
            <a:endParaRPr sz="12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3793875" y="2706175"/>
            <a:ext cx="3149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Thermal and CFD  analysis </a:t>
            </a:r>
            <a:endParaRPr sz="1100" b="1"/>
          </a:p>
        </p:txBody>
      </p:sp>
      <p:sp>
        <p:nvSpPr>
          <p:cNvPr id="397" name="Google Shape;397;p42"/>
          <p:cNvSpPr txBox="1"/>
          <p:nvPr/>
        </p:nvSpPr>
        <p:spPr>
          <a:xfrm>
            <a:off x="6755613" y="2675550"/>
            <a:ext cx="282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Gaining inputs from Industries</a:t>
            </a:r>
            <a:endParaRPr sz="12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398" name="Google Shape;398;p42"/>
          <p:cNvCxnSpPr>
            <a:stCxn id="386" idx="3"/>
            <a:endCxn id="393" idx="3"/>
          </p:cNvCxnSpPr>
          <p:nvPr/>
        </p:nvCxnSpPr>
        <p:spPr>
          <a:xfrm flipH="1">
            <a:off x="8709725" y="1896613"/>
            <a:ext cx="133800" cy="2045700"/>
          </a:xfrm>
          <a:prstGeom prst="bentConnector3">
            <a:avLst>
              <a:gd name="adj1" fmla="val -17797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43"/>
          <p:cNvGrpSpPr/>
          <p:nvPr/>
        </p:nvGrpSpPr>
        <p:grpSpPr>
          <a:xfrm>
            <a:off x="438850" y="4646296"/>
            <a:ext cx="8252513" cy="389475"/>
            <a:chOff x="595293" y="6195061"/>
            <a:chExt cx="11003350" cy="519300"/>
          </a:xfrm>
        </p:grpSpPr>
        <p:sp>
          <p:nvSpPr>
            <p:cNvPr id="404" name="Google Shape;404;p43"/>
            <p:cNvSpPr/>
            <p:nvPr/>
          </p:nvSpPr>
          <p:spPr>
            <a:xfrm>
              <a:off x="833143" y="6226094"/>
              <a:ext cx="10765500" cy="46200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848747" y="6272261"/>
              <a:ext cx="899100" cy="331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595293" y="6195061"/>
              <a:ext cx="213000" cy="51930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407" name="Google Shape;407;p43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5721" y="79057"/>
            <a:ext cx="508200" cy="6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3"/>
          <p:cNvSpPr/>
          <p:nvPr/>
        </p:nvSpPr>
        <p:spPr>
          <a:xfrm>
            <a:off x="6494621" y="4201954"/>
            <a:ext cx="1932000" cy="685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3010350" y="2002725"/>
            <a:ext cx="605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 You</a:t>
            </a:r>
            <a:endParaRPr sz="4200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p29"/>
          <p:cNvSpPr txBox="1"/>
          <p:nvPr>
            <p:ph type="title"/>
          </p:nvPr>
        </p:nvSpPr>
        <p:spPr>
          <a:xfrm>
            <a:off x="767000" y="-18780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PROBLEM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1072860" y="3218772"/>
            <a:ext cx="7280910" cy="220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8895" y="967770"/>
            <a:ext cx="1885140" cy="110791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553588" y="2014432"/>
            <a:ext cx="21190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Electric Vehicle 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2637624" y="1304788"/>
            <a:ext cx="837814" cy="35223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accen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3774220" y="667857"/>
            <a:ext cx="15955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Heating Issues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58000" y="2924321"/>
            <a:ext cx="1231827" cy="107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45721" y="2891593"/>
            <a:ext cx="1086151" cy="107759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2" name="Google Shape;172;p29"/>
          <p:cNvSpPr/>
          <p:nvPr/>
        </p:nvSpPr>
        <p:spPr>
          <a:xfrm rot="10800000">
            <a:off x="4305903" y="2084501"/>
            <a:ext cx="445981" cy="74589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2748002" y="4031780"/>
            <a:ext cx="170501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Charging &amp; Discharging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5070998" y="4108803"/>
            <a:ext cx="128489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Environmental condition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5580897" y="1265867"/>
            <a:ext cx="1001399" cy="43094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3007265" y="2519460"/>
            <a:ext cx="11375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Reasons</a:t>
            </a:r>
            <a:endParaRPr sz="1400" b="1" i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7" name="Google Shape;177;p29" descr="Self-heating lithium-ion battery could beat the winter woes | Penn State  University"/>
          <p:cNvSpPr/>
          <p:nvPr/>
        </p:nvSpPr>
        <p:spPr>
          <a:xfrm>
            <a:off x="512826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8" name="Google Shape;178;p29" descr="Self-heating lithium-ion battery could beat the winter woes | Penn State  University"/>
          <p:cNvSpPr/>
          <p:nvPr/>
        </p:nvSpPr>
        <p:spPr>
          <a:xfrm>
            <a:off x="5242560" y="25717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865297" y="969550"/>
            <a:ext cx="1595560" cy="107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 descr="European Union bans sale of new petrol and diesel cars from 2035 in member  countries | Auto News | Zee News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767006" y="2913912"/>
            <a:ext cx="1885140" cy="107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670560" y="4108803"/>
            <a:ext cx="209852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Excess Emission From IC fuelled Vehicle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2" name="Google Shape;182;p29"/>
          <p:cNvSpPr/>
          <p:nvPr/>
        </p:nvSpPr>
        <p:spPr>
          <a:xfrm rot="-5400000">
            <a:off x="1387736" y="2368098"/>
            <a:ext cx="531829" cy="35223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accen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4325701" y="3243872"/>
            <a:ext cx="454564" cy="415345"/>
          </a:xfrm>
          <a:prstGeom prst="plus">
            <a:avLst>
              <a:gd name="adj" fmla="val 25000"/>
            </a:avLst>
          </a:prstGeom>
          <a:solidFill>
            <a:srgbClr val="BFBFB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5603188" y="1074270"/>
            <a:ext cx="770053" cy="27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B05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Cooling</a:t>
            </a:r>
            <a:endParaRPr sz="1400" b="1" i="1">
              <a:solidFill>
                <a:srgbClr val="00B05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7137254" y="271121"/>
            <a:ext cx="18835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Existing Technologies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37254" y="773603"/>
            <a:ext cx="1719480" cy="13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7269691" y="2106684"/>
            <a:ext cx="13303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Air Cooling</a:t>
            </a:r>
            <a:endParaRPr sz="1400" b="1" i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932561" y="3077705"/>
            <a:ext cx="1968707" cy="11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 rot="5400000">
            <a:off x="7624806" y="2508623"/>
            <a:ext cx="620088" cy="44598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90" name="Google Shape;190;p29"/>
          <p:cNvGrpSpPr/>
          <p:nvPr/>
        </p:nvGrpSpPr>
        <p:grpSpPr>
          <a:xfrm>
            <a:off x="438850" y="4646296"/>
            <a:ext cx="8252579" cy="389370"/>
            <a:chOff x="595293" y="6195061"/>
            <a:chExt cx="11003439" cy="519160"/>
          </a:xfrm>
        </p:grpSpPr>
        <p:sp>
          <p:nvSpPr>
            <p:cNvPr id="191" name="Google Shape;191;p29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94" name="Google Shape;194;p29"/>
          <p:cNvSpPr txBox="1"/>
          <p:nvPr>
            <p:ph type="body" idx="1"/>
          </p:nvPr>
        </p:nvSpPr>
        <p:spPr>
          <a:xfrm>
            <a:off x="457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032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</a:pPr>
            <a:r>
              <a:rPr lang="en-GB"/>
              <a:t>\</a:t>
            </a:r>
            <a:endParaRPr lang="en-GB"/>
          </a:p>
        </p:txBody>
      </p:sp>
      <p:pic>
        <p:nvPicPr>
          <p:cNvPr id="195" name="Google Shape;195;p29"/>
          <p:cNvPicPr preferRelativeResize="0"/>
          <p:nvPr>
            <p:ph type="body" idx="2"/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55721" y="79057"/>
            <a:ext cx="508159" cy="61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1459666" y="86775"/>
            <a:ext cx="2056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SOLUTION</a:t>
            </a:r>
            <a:endParaRPr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01" name="Google Shape;201;p30"/>
          <p:cNvCxnSpPr>
            <a:endCxn id="202" idx="1"/>
          </p:cNvCxnSpPr>
          <p:nvPr/>
        </p:nvCxnSpPr>
        <p:spPr>
          <a:xfrm rot="10800000" flipH="1">
            <a:off x="1136042" y="1082443"/>
            <a:ext cx="1011300" cy="818700"/>
          </a:xfrm>
          <a:prstGeom prst="bentConnector3">
            <a:avLst>
              <a:gd name="adj1" fmla="val -1878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3" name="Google Shape;203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045853" y="1302857"/>
            <a:ext cx="2152799" cy="130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 descr="Buy ElecGear M.2 2280 SSD Heatsink, CM-01 Heat Pipe Double Deck Solid  Aluminum Heat Sink Cooler for 80mm PCIe NVMe and SATA M2 SSD Internal Solid  State Drive Memory, Thermal Pads Includ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14746" y="1826828"/>
            <a:ext cx="1763702" cy="140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3344240" y="3235962"/>
            <a:ext cx="21727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Pipe Integrated System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8664" y="1901245"/>
            <a:ext cx="1074666" cy="1725437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" name="Google Shape;207;p30"/>
          <p:cNvSpPr txBox="1"/>
          <p:nvPr/>
        </p:nvSpPr>
        <p:spPr>
          <a:xfrm>
            <a:off x="1676423" y="2563021"/>
            <a:ext cx="15283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From the Cell</a:t>
            </a:r>
            <a:endParaRPr sz="1400" b="1" i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51773" y="3623747"/>
            <a:ext cx="1412189" cy="1001668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9" name="Google Shape;209;p30"/>
          <p:cNvSpPr txBox="1"/>
          <p:nvPr/>
        </p:nvSpPr>
        <p:spPr>
          <a:xfrm>
            <a:off x="2214123" y="4746900"/>
            <a:ext cx="1201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Pipe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58666" y="3545030"/>
            <a:ext cx="1201882" cy="1201882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1" name="Google Shape;211;p30"/>
          <p:cNvSpPr txBox="1"/>
          <p:nvPr/>
        </p:nvSpPr>
        <p:spPr>
          <a:xfrm>
            <a:off x="2134987" y="1744219"/>
            <a:ext cx="15797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Temperature Sensor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12" name="Google Shape;212;p30"/>
          <p:cNvCxnSpPr>
            <a:endCxn id="208" idx="1"/>
          </p:cNvCxnSpPr>
          <p:nvPr/>
        </p:nvCxnSpPr>
        <p:spPr>
          <a:xfrm>
            <a:off x="1136073" y="3626581"/>
            <a:ext cx="815700" cy="498000"/>
          </a:xfrm>
          <a:prstGeom prst="bentConnector3">
            <a:avLst>
              <a:gd name="adj1" fmla="val -2332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30"/>
          <p:cNvCxnSpPr/>
          <p:nvPr/>
        </p:nvCxnSpPr>
        <p:spPr>
          <a:xfrm>
            <a:off x="3363962" y="4286135"/>
            <a:ext cx="1676809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5376947" y="4136029"/>
            <a:ext cx="771082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>
            <a:off x="6484203" y="4286135"/>
            <a:ext cx="1074463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>
            <a:off x="8447960" y="2176517"/>
            <a:ext cx="21225" cy="1367004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30"/>
          <p:cNvSpPr txBox="1"/>
          <p:nvPr/>
        </p:nvSpPr>
        <p:spPr>
          <a:xfrm>
            <a:off x="8398999" y="2649550"/>
            <a:ext cx="697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B05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Result</a:t>
            </a:r>
            <a:endParaRPr sz="1400" b="1" i="1">
              <a:solidFill>
                <a:srgbClr val="00B05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18" name="Google Shape;218;p30"/>
          <p:cNvCxnSpPr/>
          <p:nvPr/>
        </p:nvCxnSpPr>
        <p:spPr>
          <a:xfrm rot="10800000" flipH="1">
            <a:off x="4923506" y="2177987"/>
            <a:ext cx="3449700" cy="547650"/>
          </a:xfrm>
          <a:prstGeom prst="bentConnector3">
            <a:avLst>
              <a:gd name="adj1" fmla="val 10005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19" name="Google Shape;219;p3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154886" y="589111"/>
            <a:ext cx="1239846" cy="85864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147341" y="481502"/>
            <a:ext cx="1562447" cy="120188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5268425" y="1511475"/>
            <a:ext cx="1145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Control Module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21" name="Google Shape;221;p30"/>
          <p:cNvCxnSpPr/>
          <p:nvPr/>
        </p:nvCxnSpPr>
        <p:spPr>
          <a:xfrm>
            <a:off x="3714747" y="996528"/>
            <a:ext cx="1440140" cy="21908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2" name="Google Shape;222;p30"/>
          <p:cNvSpPr txBox="1"/>
          <p:nvPr/>
        </p:nvSpPr>
        <p:spPr>
          <a:xfrm>
            <a:off x="7434751" y="684700"/>
            <a:ext cx="571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</a:t>
            </a:r>
            <a:endParaRPr sz="1400" b="1" i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7855995" y="513815"/>
            <a:ext cx="124015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00B05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Removed From Battery Pack</a:t>
            </a:r>
            <a:endParaRPr sz="1400" b="1" i="1">
              <a:solidFill>
                <a:srgbClr val="00B05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24" name="Google Shape;224;p30"/>
          <p:cNvCxnSpPr>
            <a:endCxn id="223" idx="2"/>
          </p:cNvCxnSpPr>
          <p:nvPr/>
        </p:nvCxnSpPr>
        <p:spPr>
          <a:xfrm rot="5400000" flipH="1">
            <a:off x="8469321" y="1213063"/>
            <a:ext cx="526800" cy="51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p30"/>
          <p:cNvCxnSpPr>
            <a:endCxn id="222" idx="2"/>
          </p:cNvCxnSpPr>
          <p:nvPr/>
        </p:nvCxnSpPr>
        <p:spPr>
          <a:xfrm rot="10800000">
            <a:off x="7720651" y="969400"/>
            <a:ext cx="0" cy="3330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6" name="Google Shape;226;p30"/>
          <p:cNvCxnSpPr/>
          <p:nvPr/>
        </p:nvCxnSpPr>
        <p:spPr>
          <a:xfrm rot="10800000">
            <a:off x="7271876" y="982127"/>
            <a:ext cx="0" cy="33301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7" name="Google Shape;227;p30"/>
          <p:cNvSpPr txBox="1"/>
          <p:nvPr/>
        </p:nvSpPr>
        <p:spPr>
          <a:xfrm>
            <a:off x="7045850" y="681375"/>
            <a:ext cx="452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7030A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Cell</a:t>
            </a:r>
            <a:endParaRPr sz="1400" b="1" i="1">
              <a:solidFill>
                <a:srgbClr val="7030A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28" name="Google Shape;228;p30"/>
          <p:cNvCxnSpPr>
            <a:stCxn id="219" idx="3"/>
            <a:endCxn id="229" idx="0"/>
          </p:cNvCxnSpPr>
          <p:nvPr/>
        </p:nvCxnSpPr>
        <p:spPr>
          <a:xfrm flipH="1">
            <a:off x="6014932" y="1018434"/>
            <a:ext cx="379800" cy="2604900"/>
          </a:xfrm>
          <a:prstGeom prst="bentConnector4">
            <a:avLst>
              <a:gd name="adj1" fmla="val 7631"/>
              <a:gd name="adj2" fmla="val 55956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30" name="Google Shape;230;p30"/>
          <p:cNvGrpSpPr/>
          <p:nvPr/>
        </p:nvGrpSpPr>
        <p:grpSpPr>
          <a:xfrm>
            <a:off x="438850" y="4646296"/>
            <a:ext cx="8252579" cy="389370"/>
            <a:chOff x="595293" y="6195061"/>
            <a:chExt cx="11003439" cy="519160"/>
          </a:xfrm>
        </p:grpSpPr>
        <p:sp>
          <p:nvSpPr>
            <p:cNvPr id="231" name="Google Shape;231;p30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34" name="Google Shape;234;p30"/>
          <p:cNvPicPr preferRelativeResize="0"/>
          <p:nvPr>
            <p:ph type="body" idx="1"/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55721" y="79057"/>
            <a:ext cx="508159" cy="61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5128426" y="4858800"/>
            <a:ext cx="2152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Air conditioning </a:t>
            </a:r>
            <a:r>
              <a:rPr lang="en-GB" sz="1400" b="1" i="1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system</a:t>
            </a:r>
            <a:endParaRPr sz="1400" b="1" i="1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040763" y="3623251"/>
            <a:ext cx="1948385" cy="12009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1"/>
          <p:cNvGrpSpPr/>
          <p:nvPr/>
        </p:nvGrpSpPr>
        <p:grpSpPr>
          <a:xfrm>
            <a:off x="438850" y="4646296"/>
            <a:ext cx="8252513" cy="389475"/>
            <a:chOff x="595293" y="6195061"/>
            <a:chExt cx="11003350" cy="519300"/>
          </a:xfrm>
        </p:grpSpPr>
        <p:sp>
          <p:nvSpPr>
            <p:cNvPr id="241" name="Google Shape;241;p31"/>
            <p:cNvSpPr/>
            <p:nvPr/>
          </p:nvSpPr>
          <p:spPr>
            <a:xfrm>
              <a:off x="833143" y="6226094"/>
              <a:ext cx="10765500" cy="46200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848747" y="6272261"/>
              <a:ext cx="899100" cy="331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595293" y="6195061"/>
              <a:ext cx="213000" cy="51930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44" name="Google Shape;244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9863" y="507550"/>
            <a:ext cx="8121473" cy="434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1148056" y="291159"/>
            <a:ext cx="83007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INNOVATION</a:t>
            </a:r>
            <a:endParaRPr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735507" y="998648"/>
            <a:ext cx="58536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GB" sz="1400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pipe integrated system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with immersion cooling.</a:t>
            </a:r>
            <a:endParaRPr sz="1400" b="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15900" marR="0" lvl="0" indent="-215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GB" sz="1400" b="1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Battery pack model </a:t>
            </a:r>
            <a:r>
              <a:rPr lang="en-GB" sz="1400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 Thermal management of li-ion batteries using </a:t>
            </a:r>
            <a:r>
              <a:rPr lang="en-GB" sz="1400" b="1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pipe </a:t>
            </a:r>
            <a:r>
              <a:rPr lang="en-GB" sz="1400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techniques.</a:t>
            </a:r>
            <a:endParaRPr sz="1400" b="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15900" marR="0" lvl="0" indent="-215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Air conditioning </a:t>
            </a: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system is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connected with</a:t>
            </a: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the battery pack.</a:t>
            </a:r>
            <a:endParaRPr sz="1400" b="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15900" marR="0" lvl="0" indent="-215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Dielectric liquid integrated with the heat pipe system.</a:t>
            </a: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15900" marR="0" lvl="0" indent="-215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Effective and leakage free.</a:t>
            </a: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15900" marR="0" lvl="0" indent="-215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Uniform temperature distribution.</a:t>
            </a:r>
            <a:endParaRPr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448038" y="266243"/>
            <a:ext cx="502021" cy="44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6789942" y="4184822"/>
            <a:ext cx="223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CAD Model of the Integrated System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6589109" y="2219294"/>
            <a:ext cx="245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CAD Model of the Battery Pack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46470" y="4646296"/>
            <a:ext cx="8252579" cy="389370"/>
            <a:chOff x="595293" y="6195061"/>
            <a:chExt cx="11003439" cy="519160"/>
          </a:xfrm>
        </p:grpSpPr>
        <p:sp>
          <p:nvSpPr>
            <p:cNvPr id="255" name="Google Shape;255;p32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58" name="Google Shape;258;p32"/>
          <p:cNvGrpSpPr/>
          <p:nvPr/>
        </p:nvGrpSpPr>
        <p:grpSpPr>
          <a:xfrm>
            <a:off x="445710" y="4669571"/>
            <a:ext cx="8252579" cy="389370"/>
            <a:chOff x="595293" y="6195061"/>
            <a:chExt cx="11003439" cy="519160"/>
          </a:xfrm>
        </p:grpSpPr>
        <p:sp>
          <p:nvSpPr>
            <p:cNvPr id="259" name="Google Shape;259;p32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62" name="Google Shape;262;p32"/>
          <p:cNvSpPr txBox="1"/>
          <p:nvPr/>
        </p:nvSpPr>
        <p:spPr>
          <a:xfrm>
            <a:off x="3766661" y="3474244"/>
            <a:ext cx="23241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3" name="Google Shape;263;p32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5721" y="79057"/>
            <a:ext cx="508159" cy="61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3"/>
          <a:srcRect l="26656" t="17306" r="20242" b="14368"/>
          <a:stretch>
            <a:fillRect/>
          </a:stretch>
        </p:blipFill>
        <p:spPr>
          <a:xfrm>
            <a:off x="6905100" y="727487"/>
            <a:ext cx="1821989" cy="14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4"/>
          <a:srcRect l="26998" t="20837" r="33316" b="27738"/>
          <a:stretch>
            <a:fillRect/>
          </a:stretch>
        </p:blipFill>
        <p:spPr>
          <a:xfrm>
            <a:off x="6905098" y="2856800"/>
            <a:ext cx="1821998" cy="132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10800000">
            <a:off x="1247498" y="1576241"/>
            <a:ext cx="1442108" cy="309332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410961" y="1026364"/>
            <a:ext cx="31123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Pipe</a:t>
            </a:r>
            <a:endParaRPr sz="1400" b="1" i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72" name="Google Shape;272;p33"/>
          <p:cNvCxnSpPr/>
          <p:nvPr/>
        </p:nvCxnSpPr>
        <p:spPr>
          <a:xfrm>
            <a:off x="2129214" y="2248409"/>
            <a:ext cx="1120784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3" name="Google Shape;273;p33"/>
          <p:cNvSpPr txBox="1"/>
          <p:nvPr/>
        </p:nvSpPr>
        <p:spPr>
          <a:xfrm rot="-5400000">
            <a:off x="2223443" y="2166901"/>
            <a:ext cx="23301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Evaporator Section</a:t>
            </a:r>
            <a:endParaRPr sz="1400"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274" name="Google Shape;274;p33"/>
          <p:cNvGraphicFramePr/>
          <p:nvPr/>
        </p:nvGraphicFramePr>
        <p:xfrm>
          <a:off x="4200300" y="1124647"/>
          <a:ext cx="4692225" cy="3268525"/>
        </p:xfrm>
        <a:graphic>
          <a:graphicData uri="http://schemas.openxmlformats.org/drawingml/2006/table">
            <a:tbl>
              <a:tblPr firstRow="1" bandRow="1">
                <a:noFill/>
                <a:tableStyleId>{474E517F-B75B-4A01-B589-205E02E3A9C2}</a:tableStyleId>
              </a:tblPr>
              <a:tblGrid>
                <a:gridCol w="2632725"/>
                <a:gridCol w="2059500"/>
              </a:tblGrid>
              <a:tr h="3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Outer Diameter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8 mm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</a:tr>
              <a:tr h="41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Inner Diameter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6.5 mm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</a:tr>
              <a:tr h="41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Length 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190 mm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</a:tr>
              <a:tr h="41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Wick Mesh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Screen Mesh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</a:tr>
              <a:tr h="41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Material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Copper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</a:tr>
              <a:tr h="41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Working Fluid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Acetone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</a:tr>
              <a:tr h="41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Fill Ratio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30 %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</a:tr>
              <a:tr h="41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Pressure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0.1 bar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sp>
        <p:nvSpPr>
          <p:cNvPr id="275" name="Google Shape;275;p33"/>
          <p:cNvSpPr txBox="1"/>
          <p:nvPr/>
        </p:nvSpPr>
        <p:spPr>
          <a:xfrm>
            <a:off x="5473079" y="690075"/>
            <a:ext cx="2597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Heat Pipe Specification</a:t>
            </a:r>
            <a:endParaRPr sz="1400" b="1" i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276" name="Google Shape;276;p33"/>
          <p:cNvGrpSpPr/>
          <p:nvPr/>
        </p:nvGrpSpPr>
        <p:grpSpPr>
          <a:xfrm>
            <a:off x="438850" y="4646296"/>
            <a:ext cx="8252579" cy="389370"/>
            <a:chOff x="595293" y="6195061"/>
            <a:chExt cx="11003439" cy="519160"/>
          </a:xfrm>
        </p:grpSpPr>
        <p:sp>
          <p:nvSpPr>
            <p:cNvPr id="277" name="Google Shape;277;p33"/>
            <p:cNvSpPr/>
            <p:nvPr/>
          </p:nvSpPr>
          <p:spPr>
            <a:xfrm>
              <a:off x="833143" y="6226094"/>
              <a:ext cx="10765589" cy="46167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848747" y="6272261"/>
              <a:ext cx="899159" cy="33146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595293" y="6195061"/>
              <a:ext cx="213085" cy="51916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280" name="Google Shape;280;p33"/>
          <p:cNvPicPr preferRelativeResize="0"/>
          <p:nvPr>
            <p:ph type="body" idx="4294967295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5721" y="79057"/>
            <a:ext cx="508159" cy="61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1051560" y="582454"/>
            <a:ext cx="8229600" cy="49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TOP VIEW OF THE BATTERY PACK</a:t>
            </a:r>
            <a:endParaRPr b="1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86" name="Google Shape;286;p34"/>
          <p:cNvPicPr preferRelativeResize="0"/>
          <p:nvPr>
            <p:ph type="body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5721" y="79057"/>
            <a:ext cx="508159" cy="611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4"/>
          <p:cNvGrpSpPr/>
          <p:nvPr/>
        </p:nvGrpSpPr>
        <p:grpSpPr>
          <a:xfrm>
            <a:off x="447422" y="4646296"/>
            <a:ext cx="8252512" cy="389475"/>
            <a:chOff x="595293" y="6195061"/>
            <a:chExt cx="11003350" cy="519300"/>
          </a:xfrm>
        </p:grpSpPr>
        <p:sp>
          <p:nvSpPr>
            <p:cNvPr id="288" name="Google Shape;288;p34"/>
            <p:cNvSpPr/>
            <p:nvPr/>
          </p:nvSpPr>
          <p:spPr>
            <a:xfrm>
              <a:off x="833143" y="6226094"/>
              <a:ext cx="10765500" cy="46200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848747" y="6272261"/>
              <a:ext cx="899100" cy="331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595293" y="6195061"/>
              <a:ext cx="213000" cy="51930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291" name="Google Shape;291;p34"/>
          <p:cNvPicPr preferRelativeResize="0"/>
          <p:nvPr/>
        </p:nvPicPr>
        <p:blipFill rotWithShape="1">
          <a:blip r:embed="rId2"/>
          <a:srcRect l="26329" t="35435" r="24965" b="23485"/>
          <a:stretch>
            <a:fillRect/>
          </a:stretch>
        </p:blipFill>
        <p:spPr>
          <a:xfrm>
            <a:off x="1753550" y="1073950"/>
            <a:ext cx="6174475" cy="327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5"/>
          <p:cNvPicPr preferRelativeResize="0"/>
          <p:nvPr/>
        </p:nvPicPr>
        <p:blipFill rotWithShape="1">
          <a:blip r:embed="rId1"/>
          <a:srcRect l="24784" t="30015" r="31518" b="26192"/>
          <a:stretch>
            <a:fillRect/>
          </a:stretch>
        </p:blipFill>
        <p:spPr>
          <a:xfrm>
            <a:off x="1306625" y="597575"/>
            <a:ext cx="6191827" cy="3898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35"/>
          <p:cNvGrpSpPr/>
          <p:nvPr/>
        </p:nvGrpSpPr>
        <p:grpSpPr>
          <a:xfrm>
            <a:off x="438850" y="4646296"/>
            <a:ext cx="8252513" cy="389475"/>
            <a:chOff x="595293" y="6195061"/>
            <a:chExt cx="11003350" cy="519300"/>
          </a:xfrm>
        </p:grpSpPr>
        <p:sp>
          <p:nvSpPr>
            <p:cNvPr id="298" name="Google Shape;298;p35"/>
            <p:cNvSpPr/>
            <p:nvPr/>
          </p:nvSpPr>
          <p:spPr>
            <a:xfrm>
              <a:off x="833143" y="6226094"/>
              <a:ext cx="10765500" cy="46200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848747" y="6272261"/>
              <a:ext cx="899100" cy="331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95293" y="6195061"/>
              <a:ext cx="213000" cy="51930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01" name="Google Shape;301;p35"/>
          <p:cNvSpPr txBox="1"/>
          <p:nvPr/>
        </p:nvSpPr>
        <p:spPr>
          <a:xfrm>
            <a:off x="1058950" y="464450"/>
            <a:ext cx="605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TOP VIEW</a:t>
            </a:r>
            <a:endParaRPr sz="2400"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02" name="Google Shape;302;p35"/>
          <p:cNvPicPr preferRelativeResize="0"/>
          <p:nvPr>
            <p:ph type="body" idx="2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5721" y="79057"/>
            <a:ext cx="508200" cy="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6"/>
          <p:cNvPicPr preferRelativeResize="0"/>
          <p:nvPr/>
        </p:nvPicPr>
        <p:blipFill rotWithShape="1">
          <a:blip r:embed="rId1"/>
          <a:srcRect b="5642"/>
          <a:stretch>
            <a:fillRect/>
          </a:stretch>
        </p:blipFill>
        <p:spPr>
          <a:xfrm>
            <a:off x="1444350" y="960412"/>
            <a:ext cx="5704061" cy="380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36"/>
          <p:cNvGrpSpPr/>
          <p:nvPr/>
        </p:nvGrpSpPr>
        <p:grpSpPr>
          <a:xfrm>
            <a:off x="445994" y="4646296"/>
            <a:ext cx="8252513" cy="389475"/>
            <a:chOff x="595293" y="6195061"/>
            <a:chExt cx="11003350" cy="519300"/>
          </a:xfrm>
        </p:grpSpPr>
        <p:sp>
          <p:nvSpPr>
            <p:cNvPr id="309" name="Google Shape;309;p36"/>
            <p:cNvSpPr/>
            <p:nvPr/>
          </p:nvSpPr>
          <p:spPr>
            <a:xfrm>
              <a:off x="833143" y="6226094"/>
              <a:ext cx="10765500" cy="46200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848747" y="6272261"/>
              <a:ext cx="899100" cy="331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595293" y="6195061"/>
              <a:ext cx="213000" cy="519300"/>
            </a:xfrm>
            <a:prstGeom prst="rect">
              <a:avLst/>
            </a:prstGeom>
            <a:solidFill>
              <a:srgbClr val="B2DAB2"/>
            </a:solidFill>
            <a:ln w="25400" cap="flat" cmpd="sng">
              <a:solidFill>
                <a:srgbClr val="B4D8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312" name="Google Shape;312;p36"/>
          <p:cNvSpPr txBox="1"/>
          <p:nvPr/>
        </p:nvSpPr>
        <p:spPr>
          <a:xfrm>
            <a:off x="1089900" y="340900"/>
            <a:ext cx="605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AIR VENTS</a:t>
            </a:r>
            <a:endParaRPr sz="2400"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13" name="Google Shape;313;p36"/>
          <p:cNvPicPr preferRelativeResize="0"/>
          <p:nvPr>
            <p:ph type="body" idx="4294967295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5721" y="79057"/>
            <a:ext cx="508200" cy="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1552</Words>
  <Application>WPS Presentation</Application>
  <PresentationFormat/>
  <Paragraphs>143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SimSun</vt:lpstr>
      <vt:lpstr>Wingdings</vt:lpstr>
      <vt:lpstr>Arial</vt:lpstr>
      <vt:lpstr>Merriweather</vt:lpstr>
      <vt:lpstr>Roboto</vt:lpstr>
      <vt:lpstr>Calibri</vt:lpstr>
      <vt:lpstr>Noto Sans Symbols</vt:lpstr>
      <vt:lpstr>Segoe Print</vt:lpstr>
      <vt:lpstr>Work Sans</vt:lpstr>
      <vt:lpstr>Work Sans Light</vt:lpstr>
      <vt:lpstr>Times New Roman</vt:lpstr>
      <vt:lpstr>Microsoft YaHei</vt:lpstr>
      <vt:lpstr>Arial Unicode MS</vt:lpstr>
      <vt:lpstr>Paradigm</vt:lpstr>
      <vt:lpstr>Flow</vt:lpstr>
      <vt:lpstr>BATTERY THERMAL MANAGEMENT USING HEAT PIPE INTEGRATED IMMERSION COOLING AND AIR CONDITIONING SYSTEM</vt:lpstr>
      <vt:lpstr>PROBLEM STATEMENT</vt:lpstr>
      <vt:lpstr>SOLUTION</vt:lpstr>
      <vt:lpstr>PowerPoint 演示文稿</vt:lpstr>
      <vt:lpstr>INNOVATION</vt:lpstr>
      <vt:lpstr>PowerPoint 演示文稿</vt:lpstr>
      <vt:lpstr>TOP VIEW OF THE BATTERY 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PLAN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BATTERY THERMAL MANAGEMENT USING HEAT PIPE INTEGRATED IMMERSION COOLING AND AIR CONDITIONING SYSTEM</dc:title>
  <dc:creator/>
  <cp:lastModifiedBy>truea</cp:lastModifiedBy>
  <cp:revision>3</cp:revision>
  <dcterms:created xsi:type="dcterms:W3CDTF">2024-05-14T06:17:16Z</dcterms:created>
  <dcterms:modified xsi:type="dcterms:W3CDTF">2024-05-14T06:21:09Z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9F28B73C15284EA592BA49DBBDA95F15_13</vt:lpwstr>
  </property>
  <property fmtid="{D5CDD505-2E9C-101B-9397-08002B2CF9AE}" pid="3" name="KSOProductBuildVer">
    <vt:lpwstr>1033-12.2.0.16909</vt:lpwstr>
  </property>
</Properties>
</file>